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Nunit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Nunito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Nunito-italic.fntdata"/><Relationship Id="rId6" Type="http://schemas.openxmlformats.org/officeDocument/2006/relationships/slide" Target="slides/slide1.xml"/><Relationship Id="rId18" Type="http://schemas.openxmlformats.org/officeDocument/2006/relationships/font" Target="fonts/Nuni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8cae220b87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8cae220b87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8cae220b87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8cae220b87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8cae220b87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8cae220b87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8cae220b87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8cae220b87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8cae220b87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8cae220b87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8cae220b87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8cae220b87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8cae220b87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8cae220b87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8cae220b87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8cae220b87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8cae220b87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8cae220b87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8cae220b87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8cae220b87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rgbClr val="1155CC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Relationship Id="rId4" Type="http://schemas.openxmlformats.org/officeDocument/2006/relationships/image" Target="../media/image3.jpg"/><Relationship Id="rId5" Type="http://schemas.openxmlformats.org/officeDocument/2006/relationships/image" Target="../media/image6.jpg"/><Relationship Id="rId6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Елді мекендердің су желісін төсеу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"/>
          <p:cNvSpPr txBox="1"/>
          <p:nvPr>
            <p:ph idx="1" type="body"/>
          </p:nvPr>
        </p:nvSpPr>
        <p:spPr>
          <a:xfrm>
            <a:off x="322250" y="503450"/>
            <a:ext cx="8489700" cy="110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Су құбыры сумен жабдықтау жүйесінің негізгі элементтерінің бірі. Су құбыры желісін төсеуде конфигурациясы бойынша </a:t>
            </a:r>
            <a:r>
              <a:rPr b="1" i="1" lang="ru" sz="1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тұйықталған және айналмалы</a:t>
            </a:r>
            <a:r>
              <a:rPr b="1" lang="ru" sz="1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жүйе болады.</a:t>
            </a:r>
            <a:endParaRPr b="1" sz="1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4" name="Google Shape;134;p14"/>
          <p:cNvPicPr preferRelativeResize="0"/>
          <p:nvPr/>
        </p:nvPicPr>
        <p:blipFill rotWithShape="1">
          <a:blip r:embed="rId3">
            <a:alphaModFix/>
          </a:blip>
          <a:srcRect b="17918" l="0" r="1351" t="0"/>
          <a:stretch/>
        </p:blipFill>
        <p:spPr>
          <a:xfrm>
            <a:off x="3247754" y="1611350"/>
            <a:ext cx="5493397" cy="3044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4"/>
          <p:cNvSpPr txBox="1"/>
          <p:nvPr/>
        </p:nvSpPr>
        <p:spPr>
          <a:xfrm>
            <a:off x="504950" y="1951225"/>
            <a:ext cx="2390100" cy="17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700"/>
              <a:t>а) тұйықталған</a:t>
            </a:r>
            <a:endParaRPr b="1" sz="1700"/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700"/>
              <a:t>б) айналмалы</a:t>
            </a:r>
            <a:endParaRPr b="1" sz="1700"/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700"/>
              <a:t>в) араласқан</a:t>
            </a:r>
            <a:endParaRPr b="1" sz="1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5"/>
          <p:cNvSpPr txBox="1"/>
          <p:nvPr>
            <p:ph type="title"/>
          </p:nvPr>
        </p:nvSpPr>
        <p:spPr>
          <a:xfrm>
            <a:off x="463750" y="477800"/>
            <a:ext cx="8347800" cy="13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Оны таңдау нысанның жоспарлануына, табиғи және жасанды кедергілердің болуына, жер рельефіне суды пайдаланатын ірі тұтынушының болуына, сумен жабдықтау көзінің орналасу орнына байланысты болады. 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5"/>
          <p:cNvSpPr txBox="1"/>
          <p:nvPr>
            <p:ph idx="1" type="body"/>
          </p:nvPr>
        </p:nvSpPr>
        <p:spPr>
          <a:xfrm>
            <a:off x="393500" y="1644225"/>
            <a:ext cx="8418000" cy="314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Айналмалы жүйенің артықшылығы желінің кез келген жерінде апат болған жағдайда, тұтынушыларға суды үздіксіз, сенімді, қажетті арынмен тұтынушыға жеткізі. Сонымен қатар гидравликалық соққылардың әсерін жеңілдетеді, құбыр диаметрі кіші болады. Кемшілігі – ұзындығының үлкендігі құнын жоғарлатады. Су құбыр торабы таратушы айналмалы жүйе мен  II-ші көтеру сорғыш бекетіне қосатын желіден тұрады.</a:t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rPr b="1" lang="ru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Тұйықталған жүйе су құбыр желісіне қойылатын талапқа жауап бере алмайды, желінің ең шеткі үлескісінде судың қозғалмай тоқтап қалуы бірте-бірте судың иістеніп кетуіне әкеледі. Бұл жүйені ауылдық жерлерде, өндіріс орындарында қолданады. </a:t>
            </a:r>
            <a:endParaRPr b="1" sz="15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"/>
          <p:cNvSpPr txBox="1"/>
          <p:nvPr>
            <p:ph idx="1" type="body"/>
          </p:nvPr>
        </p:nvSpPr>
        <p:spPr>
          <a:xfrm>
            <a:off x="327275" y="276225"/>
            <a:ext cx="8596500" cy="467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Су өткізуші желілерді таратуда келесі талаптар орындалуы қажет: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r>
              <a:rPr lang="ru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</a:t>
            </a:r>
            <a:r>
              <a:rPr lang="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Су өткізуші желі барлық су тұтынушыларды қамтуы қажет;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r>
              <a:rPr lang="ru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</a:t>
            </a:r>
            <a:r>
              <a:rPr lang="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Желінің құрылыс құны төмен,тұтынушыларға суды мейлінше қысқа жолмен жеткізілуі тиіс;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</a:t>
            </a:r>
            <a:r>
              <a:rPr lang="ru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</a:t>
            </a:r>
            <a:r>
              <a:rPr lang="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Тұтынушыларға суды кез келген жағдайда үздіксіз жеткізуі қажет (қалыпты жағдайда да, апатты жағдайда да).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Есептік үлескілер ұзындығы 800 м-ден аспауы керек.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rPr lang="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Арынды су мұнарасы елді мекеннің ең биік жеріне жобаланады және желінің кез-келген жерінде орналасады (басында, ортасында және аяғында болуы мүмкін).</a:t>
            </a:r>
            <a:endParaRPr sz="19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7"/>
          <p:cNvSpPr txBox="1"/>
          <p:nvPr>
            <p:ph idx="1" type="body"/>
          </p:nvPr>
        </p:nvSpPr>
        <p:spPr>
          <a:xfrm>
            <a:off x="341350" y="332450"/>
            <a:ext cx="8540400" cy="455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Су жүйесі құбырлары мен басқа инженерлік жүйелер арасындағы қашықтық төмендегіден аз болмағаны жөн: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трамвай рельстеріне дейін 2-4 м;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үйлердің іргетасына дейін 5 м;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автомобиль жолдарының жаға тастарына дейін 2 м;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байланыс тораптарына дейін 0,75 м;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электр жүйелеріне дейін 1 м;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жылу жүйелеріне дейін 1,5 м;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газ құбырларына дейін жоғарғы қысымда – 5 м, төменгі қысымда – 1 м;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8"/>
          <p:cNvSpPr txBox="1"/>
          <p:nvPr>
            <p:ph idx="1" type="body"/>
          </p:nvPr>
        </p:nvSpPr>
        <p:spPr>
          <a:xfrm>
            <a:off x="242975" y="304325"/>
            <a:ext cx="8638800" cy="45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жасыл алқап, ағаштарға дейін 2 м;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көше бағаналарына дейін 1,5 м;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канализация құбырларына дейін 1,5-3 м;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су құбыры басқа жер асты құбырларымен қиылысқан жағдайда 0,5 м-ден аз болмау керек.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су құбыры канализациямен қиылысқан жағдайда ол міндетті түрде жоғары жатқызылып, екеуінің арақашықтығы 0,4 м-ден аз болмау керек.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Егер канализация жергілікті жағдайға байланысты жоғары жатқызылған болса, онда су құбырын жер қыртысының сүзгіштік қасиетіне байланысты ұзындығы 5-10 м болған футлярға салып төсейді.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9"/>
          <p:cNvSpPr txBox="1"/>
          <p:nvPr>
            <p:ph type="title"/>
          </p:nvPr>
        </p:nvSpPr>
        <p:spPr>
          <a:xfrm>
            <a:off x="819150" y="32562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Су құбыры желісіндегі арматуралар</a:t>
            </a:r>
            <a:endParaRPr b="1"/>
          </a:p>
        </p:txBody>
      </p:sp>
      <p:sp>
        <p:nvSpPr>
          <p:cNvPr id="162" name="Google Shape;162;p19"/>
          <p:cNvSpPr txBox="1"/>
          <p:nvPr>
            <p:ph idx="1" type="body"/>
          </p:nvPr>
        </p:nvSpPr>
        <p:spPr>
          <a:xfrm>
            <a:off x="463750" y="1461550"/>
            <a:ext cx="8445900" cy="28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1600"/>
              </a:spcAft>
              <a:buNone/>
            </a:pPr>
            <a:r>
              <a:rPr b="1" lang="ru"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 өткізуші құбырларындағы арматуралар </a:t>
            </a:r>
            <a:r>
              <a:rPr b="1" i="1" lang="ru"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жаппалы-реттеуші </a:t>
            </a:r>
            <a:r>
              <a:rPr b="1" lang="ru"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(ысырма, жаппа, шұра), </a:t>
            </a:r>
            <a:r>
              <a:rPr b="1" i="1" lang="ru"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сақтандырушы</a:t>
            </a:r>
            <a:r>
              <a:rPr b="1" lang="ru"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(сақтандырғыш, кері клапан, ауалы вантуздар) және </a:t>
            </a:r>
            <a:r>
              <a:rPr b="1" i="1" lang="ru"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 бөлгіш</a:t>
            </a:r>
            <a:r>
              <a:rPr b="1" lang="ru"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(өрт гидранттары, көше колонкалары) болып бөлінеді.</a:t>
            </a:r>
            <a:endParaRPr b="1" sz="25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0"/>
          <p:cNvSpPr txBox="1"/>
          <p:nvPr>
            <p:ph idx="1" type="body"/>
          </p:nvPr>
        </p:nvSpPr>
        <p:spPr>
          <a:xfrm>
            <a:off x="199350" y="264150"/>
            <a:ext cx="4807800" cy="46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Ысырмалар</a:t>
            </a:r>
            <a:r>
              <a:rPr lang="ru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құбырларды жартылай немесе толық жабуға арналған.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Шұралар</a:t>
            </a:r>
            <a:r>
              <a:rPr lang="ru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көбінесе ішкі жүйеде пайдаланылады. Кіші және орташа диаметрлі құбырларды жабуға арналған (d=200 мм-ге дейін).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Кері клапандар </a:t>
            </a:r>
            <a:r>
              <a:rPr lang="ru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құбырдағы суды кері кетуден сақтайды. Мысалы, сорғыш бекеттерінде қолданылады.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rPr b="1" lang="ru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Сақтандырушы клапандар</a:t>
            </a:r>
            <a:r>
              <a:rPr lang="ru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өте жоғары қысымдардан қорғау үшін және гидравликалық соққыларды азайту үшін қолданылады (тупиктарда).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1925" y="317550"/>
            <a:ext cx="1560350" cy="148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6250" y="859525"/>
            <a:ext cx="2338325" cy="148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42275" y="3856220"/>
            <a:ext cx="2183301" cy="1122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81924" y="1912043"/>
            <a:ext cx="2338325" cy="20626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 txBox="1"/>
          <p:nvPr>
            <p:ph idx="1" type="body"/>
          </p:nvPr>
        </p:nvSpPr>
        <p:spPr>
          <a:xfrm>
            <a:off x="481875" y="1021025"/>
            <a:ext cx="4268100" cy="256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Ауалы вантуз</a:t>
            </a:r>
            <a:r>
              <a:rPr b="1" lang="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құбырдағы ауаны автоматты шығаруға арналған. Ол жоғары нүктеде орналасқан.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450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7" name="Google Shape;17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1825" y="1090600"/>
            <a:ext cx="2590800" cy="296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2"/>
          <p:cNvSpPr txBox="1"/>
          <p:nvPr>
            <p:ph type="title"/>
          </p:nvPr>
        </p:nvSpPr>
        <p:spPr>
          <a:xfrm>
            <a:off x="819150" y="40995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Су құбыры желісіндегі құрылғылар</a:t>
            </a:r>
            <a:endParaRPr/>
          </a:p>
        </p:txBody>
      </p:sp>
      <p:sp>
        <p:nvSpPr>
          <p:cNvPr id="183" name="Google Shape;183;p22"/>
          <p:cNvSpPr txBox="1"/>
          <p:nvPr>
            <p:ph idx="1" type="body"/>
          </p:nvPr>
        </p:nvSpPr>
        <p:spPr>
          <a:xfrm>
            <a:off x="819150" y="1498850"/>
            <a:ext cx="8062500" cy="334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Су алу колонкалары әр 100 м радиуста халық су тұтыну үшін орнатылады.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Өрт гидранты су құбырының сыртқы жүйесінен өртке қажетті суды алу үшін қолданылады. Әр 150 м сайын қабырғадан 5 м қашықтықта ыңғайлы жерде орналасуы керек.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450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Су құдықтары – олардың пішіні мен өлшемдері құбыр диаметрі, фасондық бөлшектер мен арматуралардың саны мен өлшемдеріне байланысты. Дөңгелек құдықтардың диаметрі 1; 1,25; 1,5; 2 м болады. Қажет болған жағдайда тік бұрышты камераларды пайдаланады: 2,5х1,5; 3х1,5; 2,5х2; 2,5х2,5; 3х3; 3,5х3,5.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3"/>
          <p:cNvSpPr txBox="1"/>
          <p:nvPr>
            <p:ph idx="1" type="body"/>
          </p:nvPr>
        </p:nvSpPr>
        <p:spPr>
          <a:xfrm>
            <a:off x="383500" y="304325"/>
            <a:ext cx="8259300" cy="410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Дюкерлер өзеннен өтетін дюкер құбыры 2-ден кем болмау керек. Мұнда антикоррозиялы қорғалған болат құбырларды пайдаланады. Құбыр өзен түбінен құбыр бетіне дейін 0,5 м, ал кіші кеме жүретін суларда 1 м  тереңдікте төселу керек. Екі құбырдың ара қашықтығы 1,5 м-ден кем болмау керек. Құбырдың немесе дюкердің иілу бұрышы 20</a:t>
            </a:r>
            <a:r>
              <a:rPr lang="ru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°</a:t>
            </a:r>
            <a:r>
              <a:rPr lang="ru" sz="2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-тан артпауы керек, екі жағында да қосылу камералары болуы керек.</a:t>
            </a:r>
            <a:endParaRPr sz="2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